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84" r:id="rId5"/>
    <p:sldId id="257" r:id="rId6"/>
    <p:sldId id="264" r:id="rId7"/>
    <p:sldId id="276" r:id="rId8"/>
    <p:sldId id="277" r:id="rId9"/>
    <p:sldId id="266" r:id="rId10"/>
    <p:sldId id="269" r:id="rId11"/>
    <p:sldId id="258" r:id="rId12"/>
    <p:sldId id="278" r:id="rId13"/>
    <p:sldId id="259" r:id="rId14"/>
    <p:sldId id="267" r:id="rId15"/>
    <p:sldId id="265" r:id="rId16"/>
    <p:sldId id="268" r:id="rId17"/>
    <p:sldId id="261" r:id="rId18"/>
    <p:sldId id="279" r:id="rId19"/>
    <p:sldId id="283" r:id="rId20"/>
    <p:sldId id="262" r:id="rId21"/>
    <p:sldId id="280" r:id="rId22"/>
    <p:sldId id="263" r:id="rId23"/>
    <p:sldId id="275" r:id="rId24"/>
    <p:sldId id="285" r:id="rId25"/>
    <p:sldId id="27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1F4"/>
    <a:srgbClr val="384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D0F0-2598-8935-06B1-0D0ACE8A7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A987B-B5EF-9E1F-EA01-80E652524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15438-3645-673E-0593-AE04F4E7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609DA-60A1-3D70-0DBA-F64E6285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A01B3-03E0-E060-820C-0CDBFA5E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0ED2-CC76-C044-54D0-E567674C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CB8AA-60E2-E5D1-1BD1-9AD732FCE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8B924-E2D6-4249-BF4D-BDE4CD57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DC0C3-CBA3-7BCE-59EE-F5BEB91C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E7594-B56D-3613-7805-312ACADE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3D17B5-0DDD-D873-BA17-23514D214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672F8-42BD-7F3D-4211-69E4EF451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0B34E-A071-85DE-E5A2-0D16C50E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8DEB5-80C8-E60E-B689-1F299074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838E8-E2EE-7C5C-F59B-61FD7897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1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890E-4DBC-BF7C-4FA5-391DC82A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B79F-8A2D-C128-ACD6-62D422834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4C7EA-D573-A3C9-D7E6-5449DC1B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CAC92-9205-B0AE-07BD-CA37B830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AC1BD-3CC1-C7E5-43B3-5CE3E710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4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6A51-FC93-05D6-9F3E-5CDB5BBA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16DFF-814F-15BF-0B31-FD9BCFD18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42D06-28D5-90DE-523A-43D3CE10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3CDA1-30CC-8966-FA9D-5038FF76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ECA8-6A66-793F-52D4-5AF33FC5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3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A59D-6002-2923-AF83-8E486DA6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72A4F-6691-AF3A-B8F4-37ABE1F67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3257B-30D8-13D9-64DC-8529E6E56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A9E64-80AE-94A8-8DDC-D21BA4E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A936E-8FAD-30DA-DE0C-663E5BC4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CB424-AB4E-5DBC-5729-CAF9E027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88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1870-33B4-1F3F-871F-E2F92BB3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66AA4-59B1-B232-2A80-868154820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2FB4A-A470-1B2B-6FCD-F9363F74A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C9645-247A-4868-88A1-FBA4F1F61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57D03-1BAE-BA9C-E655-F10430505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DFBBF-0259-34C0-14D8-5DF3F37C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E0A69-838E-AB35-2F5D-D77C9CF1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34BF3-D744-C105-955A-E2447D6A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4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0E68-F2B7-D92F-2261-CE5F9D73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B6488-469B-0822-9CBA-97BACEDD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63E6F-2889-C933-200F-6AB18622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37583-1695-F369-0A15-D9A99B51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6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6387D-424D-73D8-89F2-FEDECF26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2827E-6E7C-5C47-5B3E-E6E74E56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D34F7-D49C-D1A3-3A87-452DD68A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A21A-64A7-1B61-01BE-8F7842B7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5F9BC-188D-F399-DC96-6947C90C6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0242A-0B70-807F-A72A-20478D2F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A7243-2E9B-0C17-A243-320AF7DB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EACBC-FD44-EBAF-662A-01A13635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0369E-CF0D-73D9-9294-6BD39EC4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5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C11E-613E-D9EA-A63D-4718BA65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1F261-A75A-55BB-20F9-E9EE20CEA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474F4-C78F-AFFD-DB93-49EFD3A30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AEEF2-A13B-C85E-B512-F9FD99F9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8EBA9-5885-7ADA-0AF9-BCD916C1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1CD83-7C77-8443-0B9B-41EB6F04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7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2A0AE9-FA53-4910-7E9C-C9D6992C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752F-1EF0-76C1-E311-F80587D2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FDF5F-2E55-6AC9-6BF2-537455C96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C0F0FE-E6E7-482C-BCA0-51AD666895C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019B-86D2-521B-7C58-6422EB653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FD7AE-DB43-5F84-161A-F80045162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9B01D-9A72-4C01-85E6-C1BD55B4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F3C2B-451F-9375-ACA9-545024A05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8262C6-A6F4-9441-9F72-15328975C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2" y="1216166"/>
            <a:ext cx="2580952" cy="2382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EB6CBC-BDC3-3235-D52A-B52CF677BF4D}"/>
              </a:ext>
            </a:extLst>
          </p:cNvPr>
          <p:cNvSpPr txBox="1"/>
          <p:nvPr/>
        </p:nvSpPr>
        <p:spPr>
          <a:xfrm>
            <a:off x="4441210" y="1089439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i="0" dirty="0">
                <a:solidFill>
                  <a:srgbClr val="262626"/>
                </a:solidFill>
                <a:effectLst/>
              </a:rPr>
              <a:t>What Makes a Good Maths Resource?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81E48-47DD-B43E-4E07-6586AB2E7F4D}"/>
              </a:ext>
            </a:extLst>
          </p:cNvPr>
          <p:cNvSpPr txBox="1"/>
          <p:nvPr/>
        </p:nvSpPr>
        <p:spPr>
          <a:xfrm>
            <a:off x="4706772" y="3026867"/>
            <a:ext cx="55625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0" dirty="0">
                <a:solidFill>
                  <a:srgbClr val="262626"/>
                </a:solidFill>
                <a:effectLst/>
              </a:rPr>
              <a:t>Practical Considerations when Creating or Adapting Resources for the Secondary Classroom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1AA0-6B68-8FDB-B54E-8D598D7BD532}"/>
              </a:ext>
            </a:extLst>
          </p:cNvPr>
          <p:cNvSpPr txBox="1"/>
          <p:nvPr/>
        </p:nvSpPr>
        <p:spPr>
          <a:xfrm>
            <a:off x="0" y="4555335"/>
            <a:ext cx="39703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262626"/>
                </a:solidFill>
                <a:effectLst/>
              </a:rPr>
              <a:t>Amanda Austin</a:t>
            </a:r>
          </a:p>
          <a:p>
            <a:pPr algn="ctr"/>
            <a:r>
              <a:rPr lang="en-GB" sz="3600" b="1" dirty="0">
                <a:solidFill>
                  <a:srgbClr val="262626"/>
                </a:solidFill>
              </a:rPr>
              <a:t>@draustinmaths</a:t>
            </a:r>
            <a:endParaRPr lang="en-GB" sz="3600" b="1" i="0" dirty="0">
              <a:solidFill>
                <a:srgbClr val="262626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24AC2-A26E-F5F0-A531-3DC11CAA5BDE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7BC3DB-C35F-5216-5D73-36B449EB3940}"/>
              </a:ext>
            </a:extLst>
          </p:cNvPr>
          <p:cNvSpPr/>
          <p:nvPr/>
        </p:nvSpPr>
        <p:spPr>
          <a:xfrm>
            <a:off x="0" y="6020071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7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01FB4-CB25-D145-1097-421E3980C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D22A02-FDD4-E19D-ACA9-CCB8BA0900CC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Is it easy to get started?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4340DE-8EB2-1957-75F6-E74804AF8EAC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6D7EF-F404-3CF4-E095-4A4E50D81CA3}"/>
              </a:ext>
            </a:extLst>
          </p:cNvPr>
          <p:cNvSpPr txBox="1"/>
          <p:nvPr/>
        </p:nvSpPr>
        <p:spPr>
          <a:xfrm>
            <a:off x="8911572" y="1205050"/>
            <a:ext cx="1832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Scaffold </a:t>
            </a:r>
          </a:p>
          <a:p>
            <a:pPr algn="ctr"/>
            <a:r>
              <a:rPr lang="en-GB" sz="3200" b="1" dirty="0"/>
              <a:t>using </a:t>
            </a:r>
          </a:p>
          <a:p>
            <a:pPr algn="ctr"/>
            <a:r>
              <a:rPr lang="en-GB" sz="3200" b="1" dirty="0"/>
              <a:t>colour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B975F-AB39-E602-416A-E10BDC71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61" y="1050455"/>
            <a:ext cx="6022990" cy="3462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5C25B-7A8E-8331-FBFF-7CBA8A007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923" y="3605076"/>
            <a:ext cx="8708115" cy="29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7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D2D80-D725-4AEE-18A8-463D0B1BE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823D1E-45DD-8BC1-56FE-884B9D6DEAE6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Does it build confidence?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7DAF25-EDF6-5616-28C2-73776B1C5485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E8168-4E3F-B7EA-6054-C1FD57884DAD}"/>
              </a:ext>
            </a:extLst>
          </p:cNvPr>
          <p:cNvSpPr txBox="1"/>
          <p:nvPr/>
        </p:nvSpPr>
        <p:spPr>
          <a:xfrm>
            <a:off x="7191035" y="1687729"/>
            <a:ext cx="381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Backwards fading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8CF51-21D4-6701-4A50-9E8433CC5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4" y="1007437"/>
            <a:ext cx="5787893" cy="4936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8021AB-3CD5-8794-0AE5-9394BBAE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32" y="3396419"/>
            <a:ext cx="7890796" cy="317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D2D80-D725-4AEE-18A8-463D0B1BE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823D1E-45DD-8BC1-56FE-884B9D6DEAE6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Does it build confidence?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7DAF25-EDF6-5616-28C2-73776B1C5485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E8168-4E3F-B7EA-6054-C1FD57884DAD}"/>
              </a:ext>
            </a:extLst>
          </p:cNvPr>
          <p:cNvSpPr txBox="1"/>
          <p:nvPr/>
        </p:nvSpPr>
        <p:spPr>
          <a:xfrm>
            <a:off x="6019535" y="1279048"/>
            <a:ext cx="460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Increasing in difficulty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637DBB-43C8-C596-259C-5846FD7EF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49" y="1069629"/>
            <a:ext cx="4013391" cy="5716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74DAEB-DF43-B35D-E5A3-DC1E0D69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513" y="2278873"/>
            <a:ext cx="6566149" cy="44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278C9-F057-507E-E3A5-DE8B9C355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03086D-2971-F744-128D-AE9A992A9D06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Does it provide challenge?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BDFE9C-9619-080A-C11B-DB79D653C6D1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EAEF1-B726-4018-7E41-CEE1A6B8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53" y="1175780"/>
            <a:ext cx="5760000" cy="3172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DEC68-C489-F367-B4C3-DC200D93E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" y="4612137"/>
            <a:ext cx="5760000" cy="1091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FDCAEB-F8ED-1429-735F-F4D43C663535}"/>
              </a:ext>
            </a:extLst>
          </p:cNvPr>
          <p:cNvSpPr txBox="1"/>
          <p:nvPr/>
        </p:nvSpPr>
        <p:spPr>
          <a:xfrm>
            <a:off x="7622848" y="1325510"/>
            <a:ext cx="293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Generalisation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B3391-FD9F-ACDA-7D54-C615B7F9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547" y="2325301"/>
            <a:ext cx="6480000" cy="42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398F4-D67B-57AB-0DF7-42DF23D63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49918-BA5B-9A42-656E-09C3B7308F6B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Does it provide challenge?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698D38-69A8-6599-BFEC-87A88EEFDDB4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6D0EF1-BFB9-B760-ADE2-C5B1DA481103}"/>
              </a:ext>
            </a:extLst>
          </p:cNvPr>
          <p:cNvSpPr txBox="1"/>
          <p:nvPr/>
        </p:nvSpPr>
        <p:spPr>
          <a:xfrm>
            <a:off x="7839533" y="1388734"/>
            <a:ext cx="385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Working backwards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8D3C6-A365-471E-0E27-22768B010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5" y="1042911"/>
            <a:ext cx="6820852" cy="1381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C87E17-C8A6-2EBF-2D49-84D25BADE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55" y="2498245"/>
            <a:ext cx="6839905" cy="2972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20BFFC-4F9F-649F-BFCF-2A31E6882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516" y="3198124"/>
            <a:ext cx="7039957" cy="819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A2048-13FB-E1E4-B9B8-CC4C147AB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516" y="3984352"/>
            <a:ext cx="7039957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07222-EA33-B59E-B8A6-2C33C34A1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360604-0E19-F993-AA3A-6677E1B5C718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Does it provide challenge?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DE4A13-CEFA-AC3B-0CF5-963F96ACF40B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0B928-7D83-19B9-9F5E-53CCEFBE63F4}"/>
              </a:ext>
            </a:extLst>
          </p:cNvPr>
          <p:cNvSpPr txBox="1"/>
          <p:nvPr/>
        </p:nvSpPr>
        <p:spPr>
          <a:xfrm>
            <a:off x="8199885" y="1250051"/>
            <a:ext cx="31481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Interweave with</a:t>
            </a:r>
          </a:p>
          <a:p>
            <a:pPr algn="ctr"/>
            <a:r>
              <a:rPr lang="en-GB" sz="3200" b="1" dirty="0"/>
              <a:t> other topics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923260-8529-D050-AF15-2DA468B0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54" y="1095049"/>
            <a:ext cx="7355940" cy="5006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2A05F0-192F-8870-C16C-A286686D9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66" y="2713322"/>
            <a:ext cx="4597780" cy="38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5FB90-8275-B746-FE4E-6C2C80862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092BDD-1F76-C1C4-5F6D-A4B38BBECE29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Does it provide challenge?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56CAA7-5D4F-EAF3-9C46-13B59A220AC9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0486F-1DEC-2BFD-4BAD-48F72F154FDD}"/>
              </a:ext>
            </a:extLst>
          </p:cNvPr>
          <p:cNvSpPr txBox="1"/>
          <p:nvPr/>
        </p:nvSpPr>
        <p:spPr>
          <a:xfrm>
            <a:off x="7281105" y="1161130"/>
            <a:ext cx="3522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Worded problems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AD9FB-BF8E-3572-CB00-E4CB0D5A4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049" y="2253413"/>
            <a:ext cx="5760000" cy="2012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5A4607-8B93-760F-D64C-75846C46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049" y="4460215"/>
            <a:ext cx="5760000" cy="21560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9D6919-D762-F704-5D79-C4A8B0273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1" y="1084303"/>
            <a:ext cx="5760000" cy="29620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9EF23A-E9FF-6769-F2E2-7CD25DABF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" y="4247121"/>
            <a:ext cx="5760000" cy="21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2A85-08B0-2913-A392-0D72BC5A0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AE8942-E47F-7FF7-2E8D-F30352A40B59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Does it address misconceptions?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AAB054-75C4-5167-0C1C-D1F15B9BED30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225BC-3186-5AD2-1D88-454F70D21B2E}"/>
              </a:ext>
            </a:extLst>
          </p:cNvPr>
          <p:cNvSpPr txBox="1"/>
          <p:nvPr/>
        </p:nvSpPr>
        <p:spPr>
          <a:xfrm>
            <a:off x="9447442" y="1505783"/>
            <a:ext cx="15463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True or </a:t>
            </a:r>
          </a:p>
          <a:p>
            <a:pPr algn="ctr"/>
            <a:r>
              <a:rPr lang="en-GB" sz="3200" b="1" dirty="0"/>
              <a:t>false?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3D8659-362A-42E3-E31E-158C121B8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6" y="1054561"/>
            <a:ext cx="8068801" cy="41249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CE4307-4F8E-8670-EFB0-900BB868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35690"/>
            <a:ext cx="5902525" cy="338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26CAEA-C6FA-1AE6-74C4-7C9531308AF2}"/>
              </a:ext>
            </a:extLst>
          </p:cNvPr>
          <p:cNvSpPr/>
          <p:nvPr/>
        </p:nvSpPr>
        <p:spPr>
          <a:xfrm>
            <a:off x="144000" y="4529708"/>
            <a:ext cx="2599200" cy="61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3BFF8C-D623-2ADF-85EE-3086FE4D840D}"/>
              </a:ext>
            </a:extLst>
          </p:cNvPr>
          <p:cNvSpPr/>
          <p:nvPr/>
        </p:nvSpPr>
        <p:spPr>
          <a:xfrm>
            <a:off x="6151540" y="4111440"/>
            <a:ext cx="4188214" cy="5308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886B55-AEB7-522F-1473-FC542E62A2DE}"/>
              </a:ext>
            </a:extLst>
          </p:cNvPr>
          <p:cNvSpPr/>
          <p:nvPr/>
        </p:nvSpPr>
        <p:spPr>
          <a:xfrm>
            <a:off x="6151540" y="6147717"/>
            <a:ext cx="4188214" cy="5308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6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2A85-08B0-2913-A392-0D72BC5A0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AE8942-E47F-7FF7-2E8D-F30352A40B59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Does it address misconceptions?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AAB054-75C4-5167-0C1C-D1F15B9BED30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225BC-3186-5AD2-1D88-454F70D21B2E}"/>
              </a:ext>
            </a:extLst>
          </p:cNvPr>
          <p:cNvSpPr txBox="1"/>
          <p:nvPr/>
        </p:nvSpPr>
        <p:spPr>
          <a:xfrm>
            <a:off x="8515369" y="1393241"/>
            <a:ext cx="18293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Spot the </a:t>
            </a:r>
          </a:p>
          <a:p>
            <a:pPr algn="ctr"/>
            <a:r>
              <a:rPr lang="en-GB" sz="3200" b="1" dirty="0"/>
              <a:t>mistake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2BB9F1-690F-4E75-2D27-3BDEE0C55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13" y="3224786"/>
            <a:ext cx="5087060" cy="3343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77DBB5-D9B8-A1A0-7276-7F5BA2D81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27" y="1125423"/>
            <a:ext cx="6480000" cy="485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24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2A85-08B0-2913-A392-0D72BC5A0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AE8942-E47F-7FF7-2E8D-F30352A40B59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Does it address misconceptions?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AAB054-75C4-5167-0C1C-D1F15B9BED30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225BC-3186-5AD2-1D88-454F70D21B2E}"/>
              </a:ext>
            </a:extLst>
          </p:cNvPr>
          <p:cNvSpPr txBox="1"/>
          <p:nvPr/>
        </p:nvSpPr>
        <p:spPr>
          <a:xfrm>
            <a:off x="8281811" y="1604257"/>
            <a:ext cx="30476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Non-examples </a:t>
            </a:r>
          </a:p>
          <a:p>
            <a:pPr algn="ctr"/>
            <a:r>
              <a:rPr lang="en-GB" sz="3200" b="1" dirty="0"/>
              <a:t>and impossible</a:t>
            </a:r>
          </a:p>
          <a:p>
            <a:pPr algn="ctr"/>
            <a:r>
              <a:rPr lang="en-GB" sz="3200" b="1" dirty="0"/>
              <a:t>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05126-F5AC-26CB-5240-234D92B72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1" y="1062034"/>
            <a:ext cx="7202462" cy="47057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3E2946-B885-A253-2A07-CBD052424552}"/>
              </a:ext>
            </a:extLst>
          </p:cNvPr>
          <p:cNvSpPr/>
          <p:nvPr/>
        </p:nvSpPr>
        <p:spPr>
          <a:xfrm>
            <a:off x="4466126" y="3429000"/>
            <a:ext cx="1386033" cy="10445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BF4BA9-5518-FDCD-AFB6-3E66F16E5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617" y="3864600"/>
            <a:ext cx="3600000" cy="25274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86FA6E-4C34-D19E-EE52-F43EA0164F4B}"/>
              </a:ext>
            </a:extLst>
          </p:cNvPr>
          <p:cNvSpPr/>
          <p:nvPr/>
        </p:nvSpPr>
        <p:spPr>
          <a:xfrm>
            <a:off x="8560261" y="5913480"/>
            <a:ext cx="1245356" cy="360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F3C2B-451F-9375-ACA9-545024A05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7924AC2-A26E-F5F0-A531-3DC11CAA5BDE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E7C6C-8DC0-C748-D6B9-CC142D9B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437732"/>
            <a:ext cx="9878804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3BB53-E75A-FC72-2672-4E57AD19F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635B49-80E2-8641-4456-A4986B64B42A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Is it ‘good value’?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95DD05-8BCB-876E-5A49-B5BEA9F22767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23BDF-CC5A-03C0-76DB-EC431D8F562A}"/>
              </a:ext>
            </a:extLst>
          </p:cNvPr>
          <p:cNvSpPr txBox="1"/>
          <p:nvPr/>
        </p:nvSpPr>
        <p:spPr>
          <a:xfrm>
            <a:off x="7913594" y="1457045"/>
            <a:ext cx="3452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No wasted space </a:t>
            </a:r>
          </a:p>
          <a:p>
            <a:pPr algn="ctr"/>
            <a:r>
              <a:rPr lang="en-GB" sz="3200" b="1" dirty="0"/>
              <a:t>or distractions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C3007-EF24-13AA-D51F-A532AEC4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8" y="1237940"/>
            <a:ext cx="6624000" cy="3500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EAC263-B6C7-3FD9-0C0F-89F40E8F6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25" y="3127310"/>
            <a:ext cx="6801799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3BB53-E75A-FC72-2672-4E57AD19F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635B49-80E2-8641-4456-A4986B64B42A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Is it ‘good value’?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95DD05-8BCB-876E-5A49-B5BEA9F22767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23BDF-CC5A-03C0-76DB-EC431D8F562A}"/>
              </a:ext>
            </a:extLst>
          </p:cNvPr>
          <p:cNvSpPr txBox="1"/>
          <p:nvPr/>
        </p:nvSpPr>
        <p:spPr>
          <a:xfrm>
            <a:off x="6258092" y="1628496"/>
            <a:ext cx="465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Printer-budget friendly!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5D360-59CB-2768-52A9-B1D4C551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088" y="3141598"/>
            <a:ext cx="2500556" cy="3372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F1EF8-F8FC-A2DA-916A-1AAF27E30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41598"/>
            <a:ext cx="2500556" cy="3372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EBE3F5-FBCD-9022-5CAE-CB7F8A818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8" y="1069618"/>
            <a:ext cx="3924000" cy="56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3F52D-5D3C-0033-76B7-A0229DBC1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CFC761-2D48-B4BD-D506-EB215952E83C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Is it ‘good value’?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BAD13D-F43C-3286-953A-E5841D6811EE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C9F63-6CB1-CE4F-C44C-0A7C80717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00" y="1101470"/>
            <a:ext cx="3844116" cy="5566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D4D08-1101-E75D-E80E-0DAC98421A5B}"/>
              </a:ext>
            </a:extLst>
          </p:cNvPr>
          <p:cNvSpPr txBox="1"/>
          <p:nvPr/>
        </p:nvSpPr>
        <p:spPr>
          <a:xfrm>
            <a:off x="5627052" y="1101470"/>
            <a:ext cx="5676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Time spent ‘doing maths’ &gt; </a:t>
            </a:r>
          </a:p>
          <a:p>
            <a:pPr algn="ctr"/>
            <a:r>
              <a:rPr lang="en-GB" sz="3200" b="1" dirty="0"/>
              <a:t>Time spent doing other things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6183B-02DB-4731-AE7C-1250002D0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329" y="2581643"/>
            <a:ext cx="6120000" cy="39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FC671-34D9-70A7-A2D9-689CAF507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4F318D-A8FA-F365-D903-42427EB6EAB8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Other miscellaneous things…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23569E-944A-337B-E0B8-2B945A1D77A4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6CDE5-8429-2E0D-A9FC-23554C364874}"/>
              </a:ext>
            </a:extLst>
          </p:cNvPr>
          <p:cNvSpPr txBox="1"/>
          <p:nvPr/>
        </p:nvSpPr>
        <p:spPr>
          <a:xfrm>
            <a:off x="8342193" y="1612282"/>
            <a:ext cx="22427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Assumed</a:t>
            </a:r>
          </a:p>
          <a:p>
            <a:pPr algn="ctr"/>
            <a:r>
              <a:rPr lang="en-GB" sz="3200" b="1" dirty="0"/>
              <a:t>knowledge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7AE6A5-0BA4-63FC-8A76-49BF308EF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1" y="1146703"/>
            <a:ext cx="6735115" cy="4582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DB139-B1C7-0B93-E0E3-6536282C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607" y="3437785"/>
            <a:ext cx="6134622" cy="31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FC671-34D9-70A7-A2D9-689CAF507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4F318D-A8FA-F365-D903-42427EB6EAB8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Other miscellaneous things…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23569E-944A-337B-E0B8-2B945A1D77A4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6CDE5-8429-2E0D-A9FC-23554C364874}"/>
              </a:ext>
            </a:extLst>
          </p:cNvPr>
          <p:cNvSpPr txBox="1"/>
          <p:nvPr/>
        </p:nvSpPr>
        <p:spPr>
          <a:xfrm>
            <a:off x="8095089" y="1488003"/>
            <a:ext cx="2163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Motivation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5549FA-0D88-113A-1BCC-AA62E2E3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35" y="1173560"/>
            <a:ext cx="5940000" cy="4722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6C3071-CE80-74AF-E8D2-82E215639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31" y="2637139"/>
            <a:ext cx="5940000" cy="629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FC671-34D9-70A7-A2D9-689CAF507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4F318D-A8FA-F365-D903-42427EB6EAB8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Other miscellaneous things…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23569E-944A-337B-E0B8-2B945A1D77A4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473BC6-EC81-C2EC-8413-0CA938B681CC}"/>
              </a:ext>
            </a:extLst>
          </p:cNvPr>
          <p:cNvSpPr txBox="1"/>
          <p:nvPr/>
        </p:nvSpPr>
        <p:spPr>
          <a:xfrm>
            <a:off x="4695521" y="1532059"/>
            <a:ext cx="2800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Personalise it </a:t>
            </a:r>
          </a:p>
          <a:p>
            <a:pPr algn="ctr"/>
            <a:r>
              <a:rPr lang="en-GB" sz="3200" b="1" dirty="0"/>
              <a:t>for your class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8E116-A5B9-6102-2D8C-366F2AF4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9" y="1110695"/>
            <a:ext cx="3780000" cy="4809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73A02-06AB-4385-FCAC-F5A2A9868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000" y="3486276"/>
            <a:ext cx="3816000" cy="3155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6C522C-FCD2-BF8D-A4ED-8CE5D48CB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213" y="1110695"/>
            <a:ext cx="3780000" cy="51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FC671-34D9-70A7-A2D9-689CAF507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4F318D-A8FA-F365-D903-42427EB6EAB8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Over to you….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473BC6-EC81-C2EC-8413-0CA938B681CC}"/>
              </a:ext>
            </a:extLst>
          </p:cNvPr>
          <p:cNvSpPr txBox="1"/>
          <p:nvPr/>
        </p:nvSpPr>
        <p:spPr>
          <a:xfrm>
            <a:off x="6673777" y="1306525"/>
            <a:ext cx="6022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Create or adapt</a:t>
            </a:r>
          </a:p>
          <a:p>
            <a:pPr algn="ctr"/>
            <a:r>
              <a:rPr lang="en-GB" sz="3200" b="1" dirty="0"/>
              <a:t> a resource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67C17-5C56-7850-1CC4-4F296A904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53" y="1306525"/>
            <a:ext cx="7001311" cy="3458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DB5D0-BFBA-88AE-4E8F-54462E778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023" y="2712815"/>
            <a:ext cx="5906324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F3C2B-451F-9375-ACA9-545024A05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9E9AC8-1321-C485-849D-F8049241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7" y="207663"/>
            <a:ext cx="5760000" cy="4308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27D3D-6B1A-4D7D-2D33-D775F8613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393" y="2361945"/>
            <a:ext cx="5760000" cy="43185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044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F3C2B-451F-9375-ACA9-545024A05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8262C6-A6F4-9441-9F72-15328975C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2" y="1216166"/>
            <a:ext cx="2580952" cy="2382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EB6CBC-BDC3-3235-D52A-B52CF677BF4D}"/>
              </a:ext>
            </a:extLst>
          </p:cNvPr>
          <p:cNvSpPr txBox="1"/>
          <p:nvPr/>
        </p:nvSpPr>
        <p:spPr>
          <a:xfrm>
            <a:off x="4441210" y="1089439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i="0" dirty="0">
                <a:solidFill>
                  <a:srgbClr val="262626"/>
                </a:solidFill>
                <a:effectLst/>
              </a:rPr>
              <a:t>What Makes a Good Maths Resource?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81E48-47DD-B43E-4E07-6586AB2E7F4D}"/>
              </a:ext>
            </a:extLst>
          </p:cNvPr>
          <p:cNvSpPr txBox="1"/>
          <p:nvPr/>
        </p:nvSpPr>
        <p:spPr>
          <a:xfrm>
            <a:off x="4706772" y="3026867"/>
            <a:ext cx="55625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0" dirty="0">
                <a:solidFill>
                  <a:srgbClr val="262626"/>
                </a:solidFill>
                <a:effectLst/>
              </a:rPr>
              <a:t>Practical Considerations when Creating or Adapting Resources for the Secondary Classroom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1AA0-6B68-8FDB-B54E-8D598D7BD532}"/>
              </a:ext>
            </a:extLst>
          </p:cNvPr>
          <p:cNvSpPr txBox="1"/>
          <p:nvPr/>
        </p:nvSpPr>
        <p:spPr>
          <a:xfrm>
            <a:off x="0" y="4555335"/>
            <a:ext cx="39703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262626"/>
                </a:solidFill>
                <a:effectLst/>
              </a:rPr>
              <a:t>Amanda Austin</a:t>
            </a:r>
          </a:p>
          <a:p>
            <a:pPr algn="ctr"/>
            <a:r>
              <a:rPr lang="en-GB" sz="3600" b="1" dirty="0">
                <a:solidFill>
                  <a:srgbClr val="262626"/>
                </a:solidFill>
              </a:rPr>
              <a:t>@draustinmaths</a:t>
            </a:r>
            <a:endParaRPr lang="en-GB" sz="3600" b="1" i="0" dirty="0">
              <a:solidFill>
                <a:srgbClr val="262626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24AC2-A26E-F5F0-A531-3DC11CAA5BDE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7BC3DB-C35F-5216-5D73-36B449EB3940}"/>
              </a:ext>
            </a:extLst>
          </p:cNvPr>
          <p:cNvSpPr/>
          <p:nvPr/>
        </p:nvSpPr>
        <p:spPr>
          <a:xfrm>
            <a:off x="0" y="6020071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2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F3C2B-451F-9375-ACA9-545024A05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4777FA-FE40-2DA8-0A24-D9CFE5584EA0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Is it easy to get started?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33EBED-F181-DAE9-1A19-2A3994554FD6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31729-E455-A39A-D5DA-55CDB3479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56" y="1087149"/>
            <a:ext cx="6973273" cy="3801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5C667-8F60-F63A-1979-E43F89BB530D}"/>
              </a:ext>
            </a:extLst>
          </p:cNvPr>
          <p:cNvSpPr txBox="1"/>
          <p:nvPr/>
        </p:nvSpPr>
        <p:spPr>
          <a:xfrm>
            <a:off x="8754606" y="1589124"/>
            <a:ext cx="20135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Worked </a:t>
            </a:r>
          </a:p>
          <a:p>
            <a:pPr algn="ctr"/>
            <a:r>
              <a:rPr lang="en-GB" sz="3200" b="1" dirty="0"/>
              <a:t>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9B675-6108-CD77-E56C-81034588F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33" y="3629642"/>
            <a:ext cx="7020000" cy="29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490EB-52D6-ECB2-F643-95A38FFBC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045297-6447-AC71-B38A-C5953A33F2E3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Is it easy to get started?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881F8E-1E30-14C1-9372-5773D9FAA743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C1D33-D83C-E497-00B9-A13B9486E1BF}"/>
              </a:ext>
            </a:extLst>
          </p:cNvPr>
          <p:cNvSpPr txBox="1"/>
          <p:nvPr/>
        </p:nvSpPr>
        <p:spPr>
          <a:xfrm>
            <a:off x="8458495" y="1286559"/>
            <a:ext cx="24543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Clear </a:t>
            </a:r>
          </a:p>
          <a:p>
            <a:pPr algn="ctr"/>
            <a:r>
              <a:rPr lang="en-GB" sz="3200" b="1" dirty="0"/>
              <a:t>Instructions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31A2E-E1B0-30EC-9464-9B20E50C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172743"/>
            <a:ext cx="6820852" cy="3639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2D6984-D87A-CDE3-FD99-DDCD91CA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00" y="2672522"/>
            <a:ext cx="6840000" cy="38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8992A-35E3-1A84-06E4-0ACBAD8A2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DE9B50-31BE-C1C4-3200-128C1C50BFE5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Is it easy to get started?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B9F03F-C268-C81A-2DEE-02F2E8ADB9E9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EF6A8-0618-F1D6-347C-E85C192CDC2D}"/>
              </a:ext>
            </a:extLst>
          </p:cNvPr>
          <p:cNvSpPr txBox="1"/>
          <p:nvPr/>
        </p:nvSpPr>
        <p:spPr>
          <a:xfrm>
            <a:off x="5208251" y="1353611"/>
            <a:ext cx="5788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Scaffold by splitting questions into multiple steps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26686-9CE3-A713-C8F3-23964B9DC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8" y="1132292"/>
            <a:ext cx="3600000" cy="5058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30AC8-27B3-F128-5273-DF8F98139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151" y="2920443"/>
            <a:ext cx="7030431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8992A-35E3-1A84-06E4-0ACBAD8A2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DE9B50-31BE-C1C4-3200-128C1C50BFE5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Is it easy to get started?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B9F03F-C268-C81A-2DEE-02F2E8ADB9E9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EF6A8-0618-F1D6-347C-E85C192CDC2D}"/>
              </a:ext>
            </a:extLst>
          </p:cNvPr>
          <p:cNvSpPr txBox="1"/>
          <p:nvPr/>
        </p:nvSpPr>
        <p:spPr>
          <a:xfrm>
            <a:off x="8725921" y="1707970"/>
            <a:ext cx="26821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Scaffold </a:t>
            </a:r>
          </a:p>
          <a:p>
            <a:pPr algn="ctr"/>
            <a:r>
              <a:rPr lang="en-GB" sz="3200" b="1" dirty="0"/>
              <a:t>by practising </a:t>
            </a:r>
          </a:p>
          <a:p>
            <a:pPr algn="ctr"/>
            <a:r>
              <a:rPr lang="en-GB" sz="3200" b="1" dirty="0"/>
              <a:t>pre-requisite </a:t>
            </a:r>
          </a:p>
          <a:p>
            <a:pPr algn="ctr"/>
            <a:r>
              <a:rPr lang="en-GB" sz="3200" b="1" dirty="0"/>
              <a:t>skills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1672F5-CC4E-AF78-915F-EFC80CD7F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232304"/>
            <a:ext cx="3600000" cy="4627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395528-EB00-3EB3-0A3D-D7D34238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235" y="1232304"/>
            <a:ext cx="366545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8992A-35E3-1A84-06E4-0ACBAD8A2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DE9B50-31BE-C1C4-3200-128C1C50BFE5}"/>
              </a:ext>
            </a:extLst>
          </p:cNvPr>
          <p:cNvSpPr/>
          <p:nvPr/>
        </p:nvSpPr>
        <p:spPr>
          <a:xfrm>
            <a:off x="0" y="-2"/>
            <a:ext cx="12192000" cy="864000"/>
          </a:xfrm>
          <a:prstGeom prst="rect">
            <a:avLst/>
          </a:prstGeom>
          <a:solidFill>
            <a:srgbClr val="384A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      Is it easy to get started?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B9F03F-C268-C81A-2DEE-02F2E8ADB9E9}"/>
              </a:ext>
            </a:extLst>
          </p:cNvPr>
          <p:cNvSpPr/>
          <p:nvPr/>
        </p:nvSpPr>
        <p:spPr>
          <a:xfrm>
            <a:off x="72000" y="72000"/>
            <a:ext cx="720000" cy="720000"/>
          </a:xfrm>
          <a:prstGeom prst="ellipse">
            <a:avLst/>
          </a:prstGeom>
          <a:solidFill>
            <a:srgbClr val="CCD1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EF6A8-0618-F1D6-347C-E85C192CDC2D}"/>
              </a:ext>
            </a:extLst>
          </p:cNvPr>
          <p:cNvSpPr txBox="1"/>
          <p:nvPr/>
        </p:nvSpPr>
        <p:spPr>
          <a:xfrm>
            <a:off x="7357403" y="1164002"/>
            <a:ext cx="4191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Scaffold </a:t>
            </a:r>
          </a:p>
          <a:p>
            <a:pPr algn="ctr"/>
            <a:r>
              <a:rPr lang="en-GB" sz="3200" b="1" dirty="0"/>
              <a:t>with diagrams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49A6F-62A9-BB03-B887-3E68B09AB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936000"/>
            <a:ext cx="3240000" cy="3248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DC477-C431-8D9F-F03E-CD247FE6A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52" y="947390"/>
            <a:ext cx="3240000" cy="3410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209395-D37C-7336-84A4-5F614FE52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000" y="2546116"/>
            <a:ext cx="6480000" cy="42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291</Words>
  <Application>Microsoft Office PowerPoint</Application>
  <PresentationFormat>Widescreen</PresentationFormat>
  <Paragraphs>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Ink Free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Austin</dc:creator>
  <cp:lastModifiedBy>A Austin</cp:lastModifiedBy>
  <cp:revision>23</cp:revision>
  <dcterms:created xsi:type="dcterms:W3CDTF">2024-02-22T13:30:25Z</dcterms:created>
  <dcterms:modified xsi:type="dcterms:W3CDTF">2024-03-14T21:31:01Z</dcterms:modified>
</cp:coreProperties>
</file>